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98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01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75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924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90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00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01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93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36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0981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68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CDAF5-2347-4DA2-8928-F8AD209D648D}" type="datetimeFigureOut">
              <a:rPr lang="ko-KR" altLang="en-US" smtClean="0"/>
              <a:t>2017-01-16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2D4F9-2631-4EA9-92C0-58369775D2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352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esone.go.k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esone.go.k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2016</a:t>
            </a:r>
            <a:r>
              <a:rPr lang="ko-KR" altLang="en-US" dirty="0" smtClean="0"/>
              <a:t>년 </a:t>
            </a:r>
            <a:r>
              <a:rPr lang="ko-KR" altLang="en-US" dirty="0" smtClean="0"/>
              <a:t>연말정산 교육</a:t>
            </a:r>
          </a:p>
        </p:txBody>
      </p:sp>
      <p:sp>
        <p:nvSpPr>
          <p:cNvPr id="19459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향 천</a:t>
            </a:r>
            <a:r>
              <a:rPr lang="en-US" altLang="ko-KR" dirty="0" smtClean="0"/>
              <a:t>, HC</a:t>
            </a:r>
            <a:r>
              <a:rPr lang="ko-KR" altLang="en-US" dirty="0" smtClean="0"/>
              <a:t>인터내셔널</a:t>
            </a:r>
            <a:endParaRPr lang="en-US" altLang="ko-KR" dirty="0" smtClean="0"/>
          </a:p>
          <a:p>
            <a:r>
              <a:rPr lang="ko-KR" altLang="en-US" dirty="0" err="1" smtClean="0"/>
              <a:t>회계팀</a:t>
            </a:r>
            <a:r>
              <a:rPr lang="ko-KR" altLang="en-US" dirty="0" smtClean="0"/>
              <a:t> </a:t>
            </a:r>
            <a:r>
              <a:rPr lang="ko-KR" altLang="en-US" dirty="0" smtClean="0"/>
              <a:t>이원영 </a:t>
            </a:r>
            <a:r>
              <a:rPr lang="ko-KR" altLang="en-US" dirty="0" smtClean="0"/>
              <a:t>과장</a:t>
            </a:r>
            <a:endParaRPr lang="en-US" altLang="ko-KR" dirty="0" smtClean="0"/>
          </a:p>
          <a:p>
            <a:r>
              <a:rPr lang="en-US" altLang="ko-KR" dirty="0" smtClean="0"/>
              <a:t>2017.01.16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538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374292"/>
              </p:ext>
            </p:extLst>
          </p:nvPr>
        </p:nvGraphicFramePr>
        <p:xfrm>
          <a:off x="323850" y="0"/>
          <a:ext cx="8712645" cy="6839425"/>
        </p:xfrm>
        <a:graphic>
          <a:graphicData uri="http://schemas.openxmlformats.org/drawingml/2006/table">
            <a:tbl>
              <a:tblPr/>
              <a:tblGrid>
                <a:gridCol w="1427546"/>
                <a:gridCol w="1924989"/>
                <a:gridCol w="1934626"/>
                <a:gridCol w="1414874"/>
                <a:gridCol w="1310552"/>
                <a:gridCol w="700058"/>
              </a:tblGrid>
              <a:tr h="25077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구 분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제 출 서 류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주 요 내 용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전</a:t>
                      </a: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후</a:t>
                      </a: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비 고</a:t>
                      </a: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7935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보험료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보험료납입증명서 또는 보험료 납입 영수증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보장성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보험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공제 근로자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생명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상해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손해보험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보험료 납입영수증에 보험료 공제대상 표시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건강보험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고용보험료 </a:t>
                      </a: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 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전액공제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보장성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 보험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 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세액공제</a:t>
                      </a: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(12%)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동 일</a:t>
                      </a:r>
                      <a:endParaRPr lang="ko-KR" altLang="en-US" sz="9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저축성보험</a:t>
                      </a:r>
                      <a:r>
                        <a:rPr lang="en-US" altLang="ko-KR" sz="9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 X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793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장애인전용보장성 보험의 보험료 납입증명서 또는 보험료 납입영수증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장애인을 피보험자 또는 수익자로 하는 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장애인 </a:t>
                      </a:r>
                      <a:r>
                        <a:rPr lang="ko-KR" altLang="en-US" sz="800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보장성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보험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보험료 납입영수증 장애인전용보험으로 표시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세액공제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(12%)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  <a:ea typeface="굴림체"/>
                        </a:rPr>
                        <a:t>세액공제</a:t>
                      </a:r>
                      <a:r>
                        <a:rPr lang="en-US" altLang="ko-KR" sz="9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en-US" altLang="ko-KR" sz="9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15%)</a:t>
                      </a:r>
                      <a:endParaRPr lang="en-US" altLang="ko-KR" sz="900" b="1" kern="0" spc="0" dirty="0">
                        <a:solidFill>
                          <a:srgbClr val="FF0000"/>
                        </a:solidFill>
                        <a:effectLst/>
                        <a:latin typeface="굴림체"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19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의료비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의료비 계산서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약제비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 계산서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의료비 영수증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장애인보장구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 구입 영수증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안경 구입 명세서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본인 외 기본공제대상자를 위해 지출한 의료비중 연간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총급여액의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3%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를 초과하는 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금액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(700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 한도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세액공제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(15%)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동 일</a:t>
                      </a:r>
                      <a:endParaRPr lang="en-US" altLang="ko-KR" sz="900" b="1" kern="0" spc="0" dirty="0">
                        <a:solidFill>
                          <a:srgbClr val="FF0000"/>
                        </a:solidFill>
                        <a:effectLst/>
                        <a:latin typeface="굴림체"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2016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년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12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월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31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일까지 지출한 진찰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진료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의약품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시력보정안경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(50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 이내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등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9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교육비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교복구입 납입영수증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보육료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 납입증명서 또는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납부 영수증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학원</a:t>
                      </a:r>
                      <a:r>
                        <a:rPr lang="en-US" altLang="ko-KR" sz="800" b="1" kern="0" spc="0" dirty="0">
                          <a:solidFill>
                            <a:srgbClr val="333399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체육시설 교육비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기타 교육비 </a:t>
                      </a: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납입증명서</a:t>
                      </a:r>
                      <a:endParaRPr lang="en-US" altLang="ko-KR" sz="800" b="1" kern="0" spc="0" dirty="0" smtClean="0">
                        <a:solidFill>
                          <a:srgbClr val="333399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장애인특수교육비 납입증명서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기본공제대상자를 위해 법령에서 정한 교육 과정 등에 지급한 수업료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입학금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보육비용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수강료등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근로자 본인 </a:t>
                      </a: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전액 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유치원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초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.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증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.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고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 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300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한도</a:t>
                      </a: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(15%)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 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대학생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 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900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한도 </a:t>
                      </a: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(15%) </a:t>
                      </a: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장애인특수 교육비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 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전액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동 일</a:t>
                      </a:r>
                      <a:endParaRPr lang="ko-KR" altLang="en-US" sz="10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교재구입비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어린이집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유치원 식비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 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방과후 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수업료 해당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재료비는 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해당안됨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(15%)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학교급식비</a:t>
                      </a:r>
                      <a:r>
                        <a:rPr lang="en-US" altLang="ko-KR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학교에서 구입한 </a:t>
                      </a:r>
                      <a:r>
                        <a:rPr lang="ko-KR" altLang="en-US" sz="700" kern="0" spc="0" dirty="0" err="1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교과서대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 방과후학교수업료포함 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  <a:latin typeface="굴림체"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53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기부금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기부금 영수증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기부금 명세서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근로자등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근로자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기본공제대상 배우자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직계비속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이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기부처에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기부금을 지급한 경우 기부금 공제 가능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정치자금기부금 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-10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</a:t>
                      </a: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최대</a:t>
                      </a: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)×100/110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-10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 </a:t>
                      </a:r>
                      <a:r>
                        <a:rPr lang="ko-KR" altLang="en-US" sz="700" b="1" kern="0" spc="0" dirty="0" err="1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초과분은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기부금공제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-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본인만 해당</a:t>
                      </a:r>
                      <a:endParaRPr lang="en-US" altLang="ko-KR" sz="700" b="1" kern="0" spc="0" dirty="0" smtClean="0">
                        <a:solidFill>
                          <a:srgbClr val="FF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700" b="1" kern="0" spc="0" dirty="0" smtClean="0">
                        <a:solidFill>
                          <a:srgbClr val="FF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법정</a:t>
                      </a: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,</a:t>
                      </a:r>
                      <a:r>
                        <a:rPr lang="ko-KR" altLang="en-US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지정기부금  한도 </a:t>
                      </a:r>
                      <a:endParaRPr lang="en-US" altLang="ko-KR" sz="700" b="1" kern="0" spc="0" dirty="0" smtClean="0">
                        <a:solidFill>
                          <a:srgbClr val="FF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15%</a:t>
                      </a:r>
                      <a:r>
                        <a:rPr lang="en-US" altLang="ko-KR" sz="700" b="1" kern="0" spc="0" baseline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ko-KR" altLang="en-US" sz="700" b="1" kern="0" spc="0" baseline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세액 공제</a:t>
                      </a:r>
                      <a:endParaRPr lang="en-US" altLang="ko-KR" sz="700" b="1" kern="0" spc="0" baseline="0" dirty="0" smtClean="0">
                        <a:solidFill>
                          <a:srgbClr val="FF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동 일</a:t>
                      </a:r>
                      <a:endParaRPr lang="ko-KR" altLang="en-US" sz="8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50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만원이상 </a:t>
                      </a:r>
                      <a:r>
                        <a:rPr lang="ko-KR" altLang="en-US" sz="7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전산처리된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테이프나 디스켓 제출</a:t>
                      </a:r>
                      <a:r>
                        <a:rPr lang="en-US" altLang="ko-KR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사업자번호나 </a:t>
                      </a:r>
                      <a:r>
                        <a:rPr lang="ko-KR" altLang="en-US" sz="7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등록번호가없는</a:t>
                      </a:r>
                      <a:r>
                        <a:rPr lang="ko-KR" altLang="en-US" sz="7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영수증은 사용불가</a:t>
                      </a:r>
                      <a:r>
                        <a:rPr lang="en-US" altLang="ko-KR" sz="7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3820" marR="43820" marT="12115" marB="12115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634118"/>
              </p:ext>
            </p:extLst>
          </p:nvPr>
        </p:nvGraphicFramePr>
        <p:xfrm>
          <a:off x="323850" y="333375"/>
          <a:ext cx="8569325" cy="6419924"/>
        </p:xfrm>
        <a:graphic>
          <a:graphicData uri="http://schemas.openxmlformats.org/drawingml/2006/table">
            <a:tbl>
              <a:tblPr/>
              <a:tblGrid>
                <a:gridCol w="1404064"/>
                <a:gridCol w="1893324"/>
                <a:gridCol w="1893324"/>
                <a:gridCol w="1405977"/>
                <a:gridCol w="1284094"/>
                <a:gridCol w="688542"/>
              </a:tblGrid>
              <a:tr h="7431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구 분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제 출 서 류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주 요 내 용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전</a:t>
                      </a: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후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비 고</a:t>
                      </a: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249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chemeClr val="tx1"/>
                          </a:solidFill>
                          <a:effectLst/>
                        </a:rPr>
                        <a:t>자녀세액공제</a:t>
                      </a:r>
                      <a:endParaRPr lang="ko-KR" altLang="en-US" sz="1000" b="1" kern="0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002060"/>
                          </a:solidFill>
                          <a:effectLst/>
                        </a:rPr>
                        <a:t>주민등록등본</a:t>
                      </a:r>
                      <a:r>
                        <a:rPr lang="ko-KR" altLang="en-US" sz="900" b="1" kern="0" spc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ko-KR" altLang="en-US" sz="900" b="1" kern="0" spc="0" dirty="0" smtClean="0">
                          <a:solidFill>
                            <a:srgbClr val="002060"/>
                          </a:solidFill>
                          <a:effectLst/>
                        </a:rPr>
                        <a:t>또는 가족관계증명서</a:t>
                      </a:r>
                      <a:endParaRPr lang="en-US" altLang="ko-KR" sz="900" b="1" kern="0" spc="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002060"/>
                          </a:solidFill>
                          <a:effectLst/>
                        </a:rPr>
                        <a:t>입양관계증명서</a:t>
                      </a:r>
                      <a:endParaRPr lang="ko-KR" altLang="en-US" sz="900" b="1" kern="0" spc="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기본자녀세액공제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다자녀세액공제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출생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입양세액공제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인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:15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,2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인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:30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r>
                        <a:rPr lang="ko-KR" altLang="en-US" sz="8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인이상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: 30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+1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인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20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r>
                        <a:rPr lang="ko-KR" altLang="en-US" sz="7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인이상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: 30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+1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인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30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endParaRPr lang="en-US" altLang="ko-KR" sz="7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r>
                        <a:rPr lang="ko-KR" altLang="en-US" sz="7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세이하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lang="ko-KR" altLang="en-US" sz="7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명이상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일 경우</a:t>
                      </a:r>
                      <a:endParaRPr lang="en-US" altLang="ko-KR" sz="7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인 초과 </a:t>
                      </a:r>
                      <a:r>
                        <a:rPr lang="en-US" altLang="ko-KR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인 </a:t>
                      </a:r>
                      <a:r>
                        <a:rPr lang="en-US" altLang="ko-KR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15</a:t>
                      </a: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endParaRPr lang="en-US" altLang="ko-KR" sz="700" kern="0" spc="0" baseline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출생 </a:t>
                      </a:r>
                      <a:r>
                        <a:rPr lang="en-US" altLang="ko-KR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명당 </a:t>
                      </a:r>
                      <a:r>
                        <a:rPr lang="en-US" altLang="ko-KR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30</a:t>
                      </a:r>
                      <a:r>
                        <a:rPr lang="ko-KR" altLang="en-US" sz="700" kern="0" spc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만원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1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주택자금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주택매매 계약서 또는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임대차 계약서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무통장입금증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총급여액의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7,000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종합소득금액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6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천만원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이하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월세액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(750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 한도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의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10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%</a:t>
                      </a:r>
                      <a:r>
                        <a:rPr lang="ko-KR" altLang="en-US" sz="800" kern="0" spc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총급여액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 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- 7,000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 이하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제출서류 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- 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임대차계약서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사본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 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주민등록등본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 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무통장입금증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이체영수증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ko-KR" altLang="en-US" sz="900" b="1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동 일</a:t>
                      </a:r>
                      <a:endParaRPr lang="ko-KR" altLang="en-US" sz="900" b="1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705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연금소득 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개인연금저축 납입증명서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2000.12.31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이전 개인연금저축 가입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개인연금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전액공제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72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한도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baseline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ko-KR" altLang="en-US" sz="900" b="1" kern="0" spc="0" baseline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동 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0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연금저축 납입증명서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2001.1.1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이후 연금저축 가입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연금저축 납입증명서는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연도말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현재의 불입액이 표시되어 있는 연금저축 통장사본으로 이름 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같음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퇴직연금 불입액과 합하여 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400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만원까지 공제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불입액의 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12%)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세액공제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퇴직연금 불입액과 합하여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7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00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만원까지 공제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불입액의 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15%)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1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퇴직연금 납입증명서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퇴직연금에 가입한 근로자가 불입한 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금액 연 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300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만원 한도 추가공제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90403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신용카드등 사용금액 소득공제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신용카드등 사용금액 확인서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총급여액의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25%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를 초과하는 금액의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15%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를 소득공제 근로자 및 기본공제대상자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형제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자매 제외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가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신용카드등을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이용하여 그 대가를 지급하는 금액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신용카드 </a:t>
                      </a:r>
                      <a:r>
                        <a:rPr lang="ko-KR" altLang="en-US" sz="800" b="1" kern="0" spc="0" dirty="0" err="1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15%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체크카드 </a:t>
                      </a:r>
                      <a:r>
                        <a:rPr lang="ko-KR" altLang="en-US" sz="800" b="1" kern="0" spc="0" dirty="0" err="1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30%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신용카드 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15%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체크카드 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30%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현금영수증 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30%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신용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체크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현금 총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3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백만원</a:t>
                      </a:r>
                      <a:r>
                        <a:rPr lang="en-US" altLang="ko-KR" sz="8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전통시장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.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대중교통 추가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각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백만원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 총 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2</a:t>
                      </a:r>
                      <a:r>
                        <a:rPr lang="ko-KR" altLang="en-US" sz="800" b="1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백만원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현금영수증 사용 금액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근로자 및 기본공제대상자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형제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자매 제외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)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가 현금영수증을 발급 하는 금액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현금영수증 </a:t>
                      </a:r>
                      <a:r>
                        <a:rPr lang="ko-KR" altLang="en-US" sz="800" b="1" kern="0" spc="0" dirty="0" err="1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사용액의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30%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160">
                <a:tc gridSpan="6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★ </a:t>
                      </a:r>
                      <a:r>
                        <a:rPr lang="ko-KR" altLang="en-US" sz="800" b="1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전직원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1</a:t>
                      </a:r>
                      <a:r>
                        <a:rPr lang="ko-KR" altLang="en-US" sz="800" b="1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월말일까지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등본이나 가족관계증명서 및 연말정산 자료 제출하세요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.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2660" marR="42660" marT="11791" marB="1179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4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연말정산 추가 제출서류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주민등록등본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 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가족관계증명서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장애인 증명서 또는 장애인등록증 사본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안경 구입 명세서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보청기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장애인 </a:t>
            </a:r>
            <a:r>
              <a:rPr lang="ko-KR" altLang="en-US" dirty="0" err="1" smtClean="0">
                <a:solidFill>
                  <a:srgbClr val="000000"/>
                </a:solidFill>
                <a:ea typeface="함초롬바탕"/>
              </a:rPr>
              <a:t>보장구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 구입 명세서</a:t>
            </a:r>
            <a:r>
              <a:rPr lang="en-US" altLang="ko-KR" sz="2400" dirty="0" smtClean="0">
                <a:solidFill>
                  <a:srgbClr val="000000"/>
                </a:solidFill>
                <a:latin typeface="함초롬바탕"/>
              </a:rPr>
              <a:t>(1</a:t>
            </a:r>
            <a:r>
              <a:rPr lang="ko-KR" altLang="en-US" sz="2400" dirty="0" smtClean="0">
                <a:solidFill>
                  <a:srgbClr val="000000"/>
                </a:solidFill>
                <a:ea typeface="함초롬바탕"/>
              </a:rPr>
              <a:t>인당 </a:t>
            </a:r>
            <a:r>
              <a:rPr lang="en-US" altLang="ko-KR" sz="2400" dirty="0" smtClean="0">
                <a:solidFill>
                  <a:srgbClr val="000000"/>
                </a:solidFill>
                <a:latin typeface="함초롬바탕"/>
              </a:rPr>
              <a:t>50</a:t>
            </a:r>
            <a:r>
              <a:rPr lang="ko-KR" altLang="en-US" sz="2400" dirty="0" smtClean="0">
                <a:solidFill>
                  <a:srgbClr val="000000"/>
                </a:solidFill>
                <a:ea typeface="함초롬바탕"/>
              </a:rPr>
              <a:t>만원 한도</a:t>
            </a:r>
            <a:r>
              <a:rPr lang="en-US" altLang="ko-KR" sz="2400" dirty="0" smtClean="0">
                <a:solidFill>
                  <a:srgbClr val="000000"/>
                </a:solidFill>
                <a:latin typeface="함초롬바탕"/>
              </a:rPr>
              <a:t>)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교복구입 명세서 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(1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인당 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50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만원 한도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)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기부금 명세서 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(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간소화 서비스 조회가 되지 않는 기부금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)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월세공제 관련 주민등록등본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 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임대차계약서 사본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</a:t>
            </a:r>
            <a:r>
              <a:rPr lang="ko-KR" altLang="en-US" dirty="0" err="1" smtClean="0">
                <a:solidFill>
                  <a:srgbClr val="000000"/>
                </a:solidFill>
                <a:ea typeface="함초롬바탕"/>
              </a:rPr>
              <a:t>월세액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 지급 증명서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    (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현금영수증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계좌이체 영수증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, 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무통장 </a:t>
            </a:r>
            <a:r>
              <a:rPr lang="ko-KR" altLang="en-US" dirty="0" err="1" smtClean="0">
                <a:solidFill>
                  <a:srgbClr val="000000"/>
                </a:solidFill>
                <a:ea typeface="함초롬바탕"/>
              </a:rPr>
              <a:t>입금증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 등</a:t>
            </a: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)</a:t>
            </a:r>
            <a:endParaRPr lang="ko-KR" altLang="en-US" sz="1800" dirty="0" smtClean="0">
              <a:solidFill>
                <a:srgbClr val="000000"/>
              </a:solidFill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ko-KR" dirty="0" smtClean="0">
                <a:solidFill>
                  <a:srgbClr val="000000"/>
                </a:solidFill>
                <a:ea typeface="함초롬바탕"/>
              </a:rPr>
              <a:t>7.</a:t>
            </a:r>
            <a:r>
              <a:rPr lang="ko-KR" altLang="en-US" dirty="0" smtClean="0">
                <a:solidFill>
                  <a:srgbClr val="000000"/>
                </a:solidFill>
                <a:ea typeface="함초롬바탕"/>
              </a:rPr>
              <a:t>의료비 명세서</a:t>
            </a:r>
            <a:endParaRPr lang="en-US" altLang="ko-KR" dirty="0" smtClean="0">
              <a:solidFill>
                <a:srgbClr val="000000"/>
              </a:solidFill>
              <a:ea typeface="함초롬바탕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ko-KR" dirty="0" smtClean="0">
                <a:solidFill>
                  <a:srgbClr val="000000"/>
                </a:solidFill>
                <a:latin typeface="함초롬바탕"/>
              </a:rPr>
              <a:t>  </a:t>
            </a:r>
            <a:r>
              <a:rPr lang="en-US" altLang="ko-KR" sz="2900" dirty="0" smtClean="0">
                <a:solidFill>
                  <a:srgbClr val="000000"/>
                </a:solidFill>
                <a:latin typeface="함초롬바탕"/>
              </a:rPr>
              <a:t>(</a:t>
            </a:r>
            <a:r>
              <a:rPr lang="ko-KR" altLang="en-US" sz="2900" dirty="0" smtClean="0">
                <a:solidFill>
                  <a:srgbClr val="000000"/>
                </a:solidFill>
                <a:ea typeface="함초롬바탕"/>
              </a:rPr>
              <a:t>맞벌이 경우 본인</a:t>
            </a:r>
            <a:r>
              <a:rPr lang="en-US" altLang="ko-KR" sz="2900" dirty="0" smtClean="0">
                <a:solidFill>
                  <a:srgbClr val="000000"/>
                </a:solidFill>
                <a:ea typeface="함초롬바탕"/>
              </a:rPr>
              <a:t>,</a:t>
            </a:r>
            <a:r>
              <a:rPr lang="ko-KR" altLang="en-US" sz="2900" dirty="0" smtClean="0">
                <a:solidFill>
                  <a:srgbClr val="000000"/>
                </a:solidFill>
                <a:ea typeface="함초롬바탕"/>
              </a:rPr>
              <a:t>배우자 중 한쪽으로 공제해도 됨</a:t>
            </a:r>
            <a:r>
              <a:rPr lang="en-US" altLang="ko-KR" sz="2900" dirty="0" smtClean="0">
                <a:solidFill>
                  <a:srgbClr val="000000"/>
                </a:solidFill>
                <a:latin typeface="함초롬바탕"/>
              </a:rPr>
              <a:t>. </a:t>
            </a:r>
            <a:r>
              <a:rPr lang="ko-KR" altLang="en-US" sz="2900" dirty="0" smtClean="0">
                <a:solidFill>
                  <a:srgbClr val="000000"/>
                </a:solidFill>
                <a:ea typeface="함초롬바탕"/>
              </a:rPr>
              <a:t>급여가 작은 쪽이 유리</a:t>
            </a:r>
            <a:r>
              <a:rPr lang="en-US" altLang="ko-KR" sz="2900" dirty="0" smtClean="0">
                <a:solidFill>
                  <a:srgbClr val="000000"/>
                </a:solidFill>
                <a:latin typeface="함초롬바탕"/>
              </a:rPr>
              <a:t>) </a:t>
            </a:r>
            <a:endParaRPr lang="ko-KR" altLang="en-US" sz="16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8280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2016</a:t>
            </a:r>
            <a:r>
              <a:rPr lang="ko-KR" altLang="en-US" dirty="0" smtClean="0"/>
              <a:t>년 </a:t>
            </a:r>
            <a:r>
              <a:rPr lang="ko-KR" altLang="en-US" dirty="0" smtClean="0"/>
              <a:t>연말정산 일정표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524205"/>
              </p:ext>
            </p:extLst>
          </p:nvPr>
        </p:nvGraphicFramePr>
        <p:xfrm>
          <a:off x="323850" y="1268413"/>
          <a:ext cx="8496300" cy="5329234"/>
        </p:xfrm>
        <a:graphic>
          <a:graphicData uri="http://schemas.openxmlformats.org/drawingml/2006/table">
            <a:tbl>
              <a:tblPr/>
              <a:tblGrid>
                <a:gridCol w="1910163"/>
                <a:gridCol w="1320051"/>
                <a:gridCol w="3122726"/>
                <a:gridCol w="2143360"/>
              </a:tblGrid>
              <a:tr h="26830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일정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주요내용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참고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8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대상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연말정산 정보확인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~1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세법개정으로 인한 연말정산교육 이수 후 근로자에게 연말정산교육 실시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회사는 근로자에게 연말정산일정 및 정보제공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소득공제 증명자료 수집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~2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+mn-ea"/>
                        </a:rPr>
                        <a:t>10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연말정산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간소화서비스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이용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altLang="ko-KR" sz="900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FF"/>
                            </a:solidFill>
                          </a:uFill>
                          <a:latin typeface="함초롬바탕"/>
                          <a:hlinkClick r:id="rId2"/>
                        </a:rPr>
                        <a:t>www.yesone.go.kr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제공되지 않는 내역은 직접 영수증 및 명세서 수집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연말정산 간소화 서비스 제공자료는 근로자 스스로 공제요건 충족 여부 검토 필요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40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근로자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‘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소득공제신고서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’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제출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23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~2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소득공제 증명자료 함께 제출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추가 작성서류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기부금공제 → 기부금명세서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의료비공제 → 의료비지급명세서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신용카드공제 → 신용카드 등 소득공제 신청서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기부금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의료비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신용카드 공제는 본인 외 부양가족사용액 공제 가능하므로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‘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추가 작성 서류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’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를 회사에 제출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88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근로자 → 회사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서류검토 및 보완요청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23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~2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회사는 근로자가 제출한 서류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공제요건 등 검토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근로자는 누락한 소득공제 증명서류 등 회사에 제출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회사는 오류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발견시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근로자에게 안내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8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 → 근로자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‘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원천징수영수증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’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발급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일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</a:t>
                      </a: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28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회사는 연말정산 세액계산을 완료하고 원천징수영수증을 근로자에게 발급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근로자는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‘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원천징수영수증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’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기재 내용확인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40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 → 근로자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86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연말정산신고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~3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회사는 근로소득지급명세서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원천징수이행상황신고서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제출시 환급신청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, 2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월분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급여때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환급세액 지급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소득공제 과다공제로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통보받은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 근로자는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월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31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일까지 종합소득확정신고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40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회사 → 국세청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880" marR="55880" marT="15452" marB="1545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2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038498"/>
              </p:ext>
            </p:extLst>
          </p:nvPr>
        </p:nvGraphicFramePr>
        <p:xfrm>
          <a:off x="179388" y="260350"/>
          <a:ext cx="8856662" cy="10139363"/>
        </p:xfrm>
        <a:graphic>
          <a:graphicData uri="http://schemas.openxmlformats.org/drawingml/2006/table">
            <a:tbl>
              <a:tblPr/>
              <a:tblGrid>
                <a:gridCol w="8856662"/>
              </a:tblGrid>
              <a:tr h="1013936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500" b="1" i="0" kern="0" spc="0" dirty="0" smtClean="0">
                          <a:solidFill>
                            <a:srgbClr val="000000"/>
                          </a:solidFill>
                          <a:effectLst/>
                          <a:latin typeface="휴먼옛체"/>
                        </a:rPr>
                        <a:t>2016</a:t>
                      </a:r>
                      <a:r>
                        <a:rPr lang="ko-KR" altLang="en-US" sz="2500" b="1" i="0" kern="0" spc="0" dirty="0" smtClean="0">
                          <a:solidFill>
                            <a:srgbClr val="000000"/>
                          </a:solidFill>
                          <a:effectLst/>
                          <a:ea typeface="휴먼옛체"/>
                        </a:rPr>
                        <a:t>년 </a:t>
                      </a:r>
                      <a:r>
                        <a:rPr lang="ko-KR" altLang="en-US" sz="2500" b="1" i="0" kern="0" spc="0" dirty="0">
                          <a:solidFill>
                            <a:srgbClr val="000000"/>
                          </a:solidFill>
                          <a:effectLst/>
                          <a:ea typeface="휴먼옛체"/>
                        </a:rPr>
                        <a:t>귀속 연말정산 </a:t>
                      </a:r>
                      <a:r>
                        <a:rPr lang="ko-KR" altLang="en-US" sz="2500" b="1" i="0" kern="0" spc="0" dirty="0" smtClean="0">
                          <a:solidFill>
                            <a:srgbClr val="000000"/>
                          </a:solidFill>
                          <a:effectLst/>
                          <a:ea typeface="휴먼옛체"/>
                        </a:rPr>
                        <a:t>공지</a:t>
                      </a:r>
                      <a:endParaRPr lang="en-US" altLang="ko-KR" sz="25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fontAlgn="base" latinLnBrk="1"/>
                      <a:endParaRPr lang="en-US" altLang="ko-KR" sz="1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endParaRPr lang="en-US" altLang="ko-KR" sz="1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기존에 신고방식은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제출하신 문서를 보고 직접입력을 하여 신고하였지만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ko-KR" altLang="en-US" sz="18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최근에는 연말정산간소화 서비스에서 조회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출력이 가능한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자료들은</a:t>
                      </a:r>
                      <a:endParaRPr lang="en-US" altLang="ko-KR" sz="1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ko-KR" altLang="en-US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파일업로드하여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진행 </a:t>
                      </a:r>
                      <a:endParaRPr lang="ko-KR" altLang="en-US" sz="18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endParaRPr lang="en-US" altLang="ko-KR" sz="1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제출방법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ko-KR" sz="1800" b="1" i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</a:t>
                      </a:r>
                      <a:r>
                        <a:rPr lang="en-US" altLang="ko-KR" sz="1800" b="1" i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www.hometax.go.kr</a:t>
                      </a:r>
                      <a:r>
                        <a:rPr lang="en-US" altLang="ko-KR" sz="1800" b="1" i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/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접속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국세청연말정산간소화서비스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로그인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해당자료조회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ko-KR" altLang="en-US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전자문서로다운로드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(PDF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파일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)-&gt;</a:t>
                      </a:r>
                    </a:p>
                    <a:p>
                      <a:pPr fontAlgn="base" latinLnBrk="1"/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800" b="1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년 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이전 입사자 </a:t>
                      </a:r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각 항목별 체크 후 한번에 </a:t>
                      </a:r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PDF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파일 받기</a:t>
                      </a:r>
                      <a:endParaRPr lang="en-US" altLang="ko-KR" sz="1800" b="1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년 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입사자 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각 항목별 체크 후 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월별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1" i="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근무시작한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월 부터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PDF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파일 받기 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fontAlgn="base" latinLnBrk="1"/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종전 근무지 원천징수영수증 제출</a:t>
                      </a:r>
                      <a:r>
                        <a:rPr lang="en-US" altLang="ko-KR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o-KR" altLang="en-US" sz="180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2017.1.15</a:t>
                      </a:r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연말정산 간소화 서비스 개시→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자료 정확성을 위해서 </a:t>
                      </a:r>
                      <a:r>
                        <a:rPr lang="en-US" altLang="ko-KR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1.23 </a:t>
                      </a:r>
                      <a:r>
                        <a:rPr lang="ko-KR" altLang="en-US" sz="1800" b="1" i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이후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 </a:t>
                      </a:r>
                      <a:endParaRPr lang="en-US" altLang="ko-KR" sz="1800" b="1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</a:t>
                      </a:r>
                      <a:r>
                        <a:rPr lang="ko-KR" altLang="en-US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다운 받아주시길 바랍니다</a:t>
                      </a:r>
                      <a:r>
                        <a:rPr lang="en-US" altLang="ko-KR" sz="18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i="0" kern="0" spc="0" dirty="0" smtClean="0">
                          <a:solidFill>
                            <a:srgbClr val="000000"/>
                          </a:solidFill>
                          <a:effectLst/>
                          <a:ea typeface="휴먼옛체"/>
                        </a:rPr>
                        <a:t> </a:t>
                      </a:r>
                      <a:r>
                        <a:rPr lang="en-US" altLang="ko-KR" sz="1800" b="1" i="0" kern="0" spc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2017.1.23~2.10</a:t>
                      </a: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  PDF</a:t>
                      </a:r>
                      <a:r>
                        <a:rPr lang="ko-KR" altLang="en-US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파일 및 조회 되지 않은 영수증 제출</a:t>
                      </a: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, 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                       </a:t>
                      </a:r>
                      <a:r>
                        <a:rPr lang="ko-KR" altLang="en-US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가족관계증명서</a:t>
                      </a: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, </a:t>
                      </a:r>
                      <a:r>
                        <a:rPr lang="ko-KR" altLang="en-US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주민등록등본 제출</a:t>
                      </a: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(</a:t>
                      </a:r>
                      <a:r>
                        <a:rPr lang="ko-KR" altLang="en-US" sz="1800" b="1" i="0" kern="0" spc="0" baseline="0" dirty="0" err="1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인적공제</a:t>
                      </a:r>
                      <a:r>
                        <a:rPr lang="ko-KR" altLang="en-US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 대상자 표기</a:t>
                      </a:r>
                      <a:r>
                        <a:rPr lang="en-US" altLang="ko-KR" sz="1800" b="1" i="0" kern="0" spc="0" baseline="0" dirty="0" smtClean="0">
                          <a:solidFill>
                            <a:srgbClr val="FF0000"/>
                          </a:solidFill>
                          <a:effectLst/>
                          <a:ea typeface="휴먼옛체"/>
                        </a:rPr>
                        <a:t>)</a:t>
                      </a:r>
                      <a:endParaRPr lang="en-US" altLang="ko-KR" sz="1300" b="1" i="0" kern="0" spc="0" dirty="0" smtClean="0">
                        <a:solidFill>
                          <a:srgbClr val="FF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300" b="1" i="0" kern="0" spc="0" dirty="0" smtClean="0">
                        <a:solidFill>
                          <a:srgbClr val="000000"/>
                        </a:solidFill>
                        <a:effectLst/>
                        <a:ea typeface="휴먼옛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i="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3662" marR="53662" marT="14838" marB="14838" anchor="ctr">
                    <a:lnL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smtClean="0"/>
          </a:p>
          <a:p>
            <a:endParaRPr lang="ko-KR" altLang="en-US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8" y="836613"/>
            <a:ext cx="885666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389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052513"/>
            <a:ext cx="8569325" cy="432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268413"/>
            <a:ext cx="8229600" cy="4897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61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196975"/>
            <a:ext cx="8229600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57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8313" y="692150"/>
            <a:ext cx="8207375" cy="5184775"/>
          </a:xfrm>
        </p:spPr>
        <p:txBody>
          <a:bodyPr>
            <a:normAutofit fontScale="70000" lnSpcReduction="20000"/>
          </a:bodyPr>
          <a:lstStyle/>
          <a:p>
            <a:pPr marL="0" indent="0">
              <a:buFontTx/>
              <a:buNone/>
              <a:defRPr/>
            </a:pPr>
            <a:r>
              <a:rPr lang="ko-KR" altLang="en-US" b="1" dirty="0"/>
              <a:t>단</a:t>
            </a:r>
            <a:r>
              <a:rPr lang="en-US" altLang="ko-KR" b="1" dirty="0"/>
              <a:t>. </a:t>
            </a:r>
            <a:r>
              <a:rPr lang="ko-KR" altLang="en-US" b="1" dirty="0"/>
              <a:t>국세청 간소화 서비스에서 조회</a:t>
            </a:r>
            <a:r>
              <a:rPr lang="en-US" altLang="ko-KR" b="1" dirty="0"/>
              <a:t>/</a:t>
            </a:r>
            <a:r>
              <a:rPr lang="ko-KR" altLang="en-US" b="1" dirty="0" err="1"/>
              <a:t>출력가능한</a:t>
            </a:r>
            <a:r>
              <a:rPr lang="ko-KR" altLang="en-US" b="1" dirty="0"/>
              <a:t> 자료들</a:t>
            </a:r>
            <a:r>
              <a:rPr lang="en-US" altLang="ko-KR" b="1" dirty="0"/>
              <a:t>(</a:t>
            </a:r>
            <a:r>
              <a:rPr lang="ko-KR" altLang="en-US" b="1" dirty="0"/>
              <a:t>의료비</a:t>
            </a:r>
            <a:r>
              <a:rPr lang="en-US" altLang="ko-KR" b="1" dirty="0" smtClean="0"/>
              <a:t>,</a:t>
            </a:r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신용카드</a:t>
            </a:r>
            <a:r>
              <a:rPr lang="en-US" altLang="ko-KR" b="1" dirty="0"/>
              <a:t>,</a:t>
            </a:r>
            <a:r>
              <a:rPr lang="ko-KR" altLang="en-US" b="1" dirty="0" err="1"/>
              <a:t>현금영수증등</a:t>
            </a:r>
            <a:r>
              <a:rPr lang="en-US" altLang="ko-KR" b="1" dirty="0"/>
              <a:t>)</a:t>
            </a:r>
            <a:r>
              <a:rPr lang="ko-KR" altLang="en-US" b="1" dirty="0"/>
              <a:t>을 </a:t>
            </a:r>
            <a:r>
              <a:rPr lang="ko-KR" altLang="en-US" b="1" dirty="0" smtClean="0"/>
              <a:t>파일로 </a:t>
            </a:r>
            <a:r>
              <a:rPr lang="ko-KR" altLang="en-US" b="1" dirty="0" err="1"/>
              <a:t>첨부하는것이며</a:t>
            </a:r>
            <a:r>
              <a:rPr lang="en-US" altLang="ko-KR" b="1" dirty="0"/>
              <a:t>, </a:t>
            </a:r>
            <a:r>
              <a:rPr lang="ko-KR" altLang="en-US" b="1" dirty="0"/>
              <a:t>그 외에 </a:t>
            </a:r>
            <a:r>
              <a:rPr lang="ko-KR" altLang="en-US" b="1" dirty="0" smtClean="0"/>
              <a:t>자료</a:t>
            </a:r>
            <a:endParaRPr lang="en-US" altLang="ko-KR" b="1" dirty="0" smtClean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들</a:t>
            </a:r>
            <a:r>
              <a:rPr lang="en-US" altLang="ko-KR" b="1" dirty="0"/>
              <a:t>(</a:t>
            </a:r>
            <a:r>
              <a:rPr lang="ko-KR" altLang="en-US" b="1" dirty="0"/>
              <a:t>가족관계증명서</a:t>
            </a:r>
            <a:r>
              <a:rPr lang="en-US" altLang="ko-KR" b="1" dirty="0"/>
              <a:t>, </a:t>
            </a:r>
            <a:r>
              <a:rPr lang="ko-KR" altLang="en-US" b="1" dirty="0"/>
              <a:t>등본</a:t>
            </a:r>
            <a:r>
              <a:rPr lang="en-US" altLang="ko-KR" b="1" dirty="0"/>
              <a:t>, </a:t>
            </a:r>
            <a:r>
              <a:rPr lang="ko-KR" altLang="en-US" b="1" dirty="0"/>
              <a:t>장애인등록증</a:t>
            </a:r>
            <a:r>
              <a:rPr lang="en-US" altLang="ko-KR" b="1" dirty="0"/>
              <a:t>, </a:t>
            </a:r>
            <a:r>
              <a:rPr lang="ko-KR" altLang="en-US" b="1" dirty="0"/>
              <a:t>기부금 </a:t>
            </a:r>
            <a:r>
              <a:rPr lang="ko-KR" altLang="en-US" b="1" dirty="0" err="1"/>
              <a:t>명세서등</a:t>
            </a:r>
            <a:r>
              <a:rPr lang="en-US" altLang="ko-KR" b="1" dirty="0"/>
              <a:t>) </a:t>
            </a:r>
            <a:endParaRPr lang="ko-KR" altLang="en-US" dirty="0"/>
          </a:p>
          <a:p>
            <a:pPr marL="0" indent="0">
              <a:buFontTx/>
              <a:buNone/>
              <a:defRPr/>
            </a:pPr>
            <a:r>
              <a:rPr lang="ko-KR" altLang="en-US" b="1" dirty="0" err="1" smtClean="0"/>
              <a:t>연말정산간소화서비스에서</a:t>
            </a:r>
            <a:r>
              <a:rPr lang="ko-KR" altLang="en-US" b="1" dirty="0" smtClean="0"/>
              <a:t> </a:t>
            </a:r>
            <a:r>
              <a:rPr lang="ko-KR" altLang="en-US" b="1" dirty="0"/>
              <a:t>조회</a:t>
            </a:r>
            <a:r>
              <a:rPr lang="en-US" altLang="ko-KR" b="1" dirty="0"/>
              <a:t>/</a:t>
            </a:r>
            <a:r>
              <a:rPr lang="ko-KR" altLang="en-US" b="1" dirty="0" err="1"/>
              <a:t>출력가능하지</a:t>
            </a:r>
            <a:r>
              <a:rPr lang="ko-KR" altLang="en-US" b="1" dirty="0"/>
              <a:t> 않은 자료들은 </a:t>
            </a:r>
            <a:endParaRPr lang="en-US" altLang="ko-KR" b="1" dirty="0" smtClean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서류를 </a:t>
            </a:r>
            <a:r>
              <a:rPr lang="ko-KR" altLang="en-US" b="1" dirty="0"/>
              <a:t>제출 하셔야 합니다</a:t>
            </a:r>
            <a:r>
              <a:rPr lang="en-US" altLang="ko-KR" b="1" dirty="0"/>
              <a:t>.</a:t>
            </a:r>
            <a:endParaRPr lang="ko-KR" altLang="en-US" dirty="0"/>
          </a:p>
          <a:p>
            <a:pPr marL="0" indent="0">
              <a:buFontTx/>
              <a:buNone/>
              <a:defRPr/>
            </a:pPr>
            <a:endParaRPr lang="en-US" altLang="ko-KR" b="1" dirty="0" smtClean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가족관계증명서</a:t>
            </a:r>
            <a:r>
              <a:rPr lang="en-US" altLang="ko-KR" b="1" dirty="0"/>
              <a:t>, </a:t>
            </a:r>
            <a:r>
              <a:rPr lang="ko-KR" altLang="en-US" b="1" dirty="0"/>
              <a:t>등본에 </a:t>
            </a:r>
            <a:r>
              <a:rPr lang="ko-KR" altLang="en-US" b="1" dirty="0" err="1"/>
              <a:t>인적공제에</a:t>
            </a:r>
            <a:r>
              <a:rPr lang="ko-KR" altLang="en-US" b="1" dirty="0"/>
              <a:t> 해당하는 인원은 </a:t>
            </a:r>
            <a:r>
              <a:rPr lang="ko-KR" altLang="en-US" b="1" dirty="0" smtClean="0"/>
              <a:t>체크하여</a:t>
            </a:r>
            <a:endParaRPr lang="en-US" altLang="ko-KR" b="1" dirty="0" smtClean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주시고</a:t>
            </a:r>
            <a:r>
              <a:rPr lang="ko-KR" altLang="en-US" dirty="0"/>
              <a:t> </a:t>
            </a:r>
            <a:r>
              <a:rPr lang="ko-KR" altLang="en-US" b="1" dirty="0" err="1" smtClean="0"/>
              <a:t>인적공제에</a:t>
            </a:r>
            <a:r>
              <a:rPr lang="ko-KR" altLang="en-US" b="1" dirty="0" smtClean="0"/>
              <a:t> </a:t>
            </a:r>
            <a:r>
              <a:rPr lang="ko-KR" altLang="en-US" b="1" dirty="0"/>
              <a:t>따로 </a:t>
            </a:r>
            <a:r>
              <a:rPr lang="ko-KR" altLang="en-US" b="1" dirty="0" err="1"/>
              <a:t>체크안해주시는분은</a:t>
            </a:r>
            <a:r>
              <a:rPr lang="ko-KR" altLang="en-US" b="1" dirty="0"/>
              <a:t> 기본공제만 하여 </a:t>
            </a:r>
            <a:r>
              <a:rPr lang="ko-KR" altLang="en-US" b="1" dirty="0" smtClean="0"/>
              <a:t>처리하므로</a:t>
            </a:r>
            <a:r>
              <a:rPr lang="en-US" altLang="ko-KR" b="1" dirty="0"/>
              <a:t>, </a:t>
            </a:r>
            <a:r>
              <a:rPr lang="ko-KR" altLang="en-US" b="1" dirty="0"/>
              <a:t>불이익이 없도록 꼼꼼하게 </a:t>
            </a:r>
            <a:r>
              <a:rPr lang="ko-KR" altLang="en-US" b="1" dirty="0" err="1"/>
              <a:t>신경써주시길</a:t>
            </a:r>
            <a:r>
              <a:rPr lang="ko-KR" altLang="en-US" b="1" dirty="0"/>
              <a:t> 바랍니다</a:t>
            </a:r>
            <a:r>
              <a:rPr lang="en-US" altLang="ko-KR" b="1" dirty="0"/>
              <a:t>.</a:t>
            </a:r>
            <a:endParaRPr lang="ko-KR" altLang="en-US" dirty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타 </a:t>
            </a:r>
            <a:r>
              <a:rPr lang="ko-KR" altLang="en-US" b="1" dirty="0"/>
              <a:t>직장소득이 있으신 분은</a:t>
            </a:r>
            <a:r>
              <a:rPr lang="en-US" altLang="ko-KR" b="1" dirty="0"/>
              <a:t>, </a:t>
            </a:r>
            <a:r>
              <a:rPr lang="ko-KR" altLang="en-US" b="1" dirty="0"/>
              <a:t>종전 근무지 원천징수영수증을 반드시 </a:t>
            </a:r>
            <a:r>
              <a:rPr lang="ko-KR" altLang="en-US" b="1" dirty="0" smtClean="0"/>
              <a:t>첨부하셔야 </a:t>
            </a:r>
            <a:r>
              <a:rPr lang="ko-KR" altLang="en-US" b="1" dirty="0"/>
              <a:t>합니다</a:t>
            </a:r>
            <a:r>
              <a:rPr lang="en-US" altLang="ko-KR" b="1" dirty="0"/>
              <a:t>.</a:t>
            </a:r>
            <a:endParaRPr lang="ko-KR" altLang="en-US" dirty="0"/>
          </a:p>
          <a:p>
            <a:pPr marL="0" indent="0">
              <a:buFontTx/>
              <a:buNone/>
              <a:defRPr/>
            </a:pPr>
            <a:endParaRPr lang="en-US" altLang="ko-KR" b="1" dirty="0" smtClean="0"/>
          </a:p>
          <a:p>
            <a:pPr marL="0" indent="0">
              <a:buFontTx/>
              <a:buNone/>
              <a:defRPr/>
            </a:pPr>
            <a:r>
              <a:rPr lang="ko-KR" altLang="en-US" b="1" dirty="0" smtClean="0"/>
              <a:t>그리고 </a:t>
            </a:r>
            <a:r>
              <a:rPr lang="ko-KR" altLang="en-US" b="1" dirty="0"/>
              <a:t>작년에 첨부하셨더라도 가족관계증명서</a:t>
            </a:r>
            <a:r>
              <a:rPr lang="en-US" altLang="ko-KR" b="1" dirty="0"/>
              <a:t>, </a:t>
            </a:r>
            <a:r>
              <a:rPr lang="ko-KR" altLang="en-US" b="1" dirty="0"/>
              <a:t>등본은 </a:t>
            </a:r>
            <a:r>
              <a:rPr lang="ko-KR" altLang="en-US" b="1" dirty="0" err="1"/>
              <a:t>법적유효기간이</a:t>
            </a:r>
            <a:r>
              <a:rPr lang="ko-KR" altLang="en-US" b="1" dirty="0"/>
              <a:t> </a:t>
            </a:r>
            <a:r>
              <a:rPr lang="en-US" altLang="ko-KR" b="1" dirty="0"/>
              <a:t>3</a:t>
            </a:r>
            <a:r>
              <a:rPr lang="ko-KR" altLang="en-US" b="1" dirty="0"/>
              <a:t>개월 </a:t>
            </a:r>
            <a:r>
              <a:rPr lang="ko-KR" altLang="en-US" b="1" dirty="0" smtClean="0"/>
              <a:t>이므로</a:t>
            </a:r>
            <a:r>
              <a:rPr lang="ko-KR" altLang="en-US" dirty="0" smtClean="0"/>
              <a:t> </a:t>
            </a:r>
            <a:r>
              <a:rPr lang="ko-KR" altLang="en-US" b="1" dirty="0" smtClean="0"/>
              <a:t>꼭 </a:t>
            </a:r>
            <a:r>
              <a:rPr lang="ko-KR" altLang="en-US" b="1" dirty="0"/>
              <a:t>다시 서류를 제출 해주셔야 합니다</a:t>
            </a:r>
            <a:r>
              <a:rPr lang="en-US" altLang="ko-KR" b="1" dirty="0"/>
              <a:t>.</a:t>
            </a:r>
            <a:endParaRPr lang="ko-KR" altLang="en-US" dirty="0"/>
          </a:p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546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각종 소득공제 요약</a:t>
            </a:r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297239"/>
              </p:ext>
            </p:extLst>
          </p:nvPr>
        </p:nvGraphicFramePr>
        <p:xfrm>
          <a:off x="395288" y="1268413"/>
          <a:ext cx="8424862" cy="5270500"/>
        </p:xfrm>
        <a:graphic>
          <a:graphicData uri="http://schemas.openxmlformats.org/drawingml/2006/table">
            <a:tbl>
              <a:tblPr/>
              <a:tblGrid>
                <a:gridCol w="909999"/>
                <a:gridCol w="1580490"/>
                <a:gridCol w="2131227"/>
                <a:gridCol w="1582643"/>
                <a:gridCol w="1445443"/>
                <a:gridCol w="775060"/>
              </a:tblGrid>
              <a:tr h="3875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구 분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제 출 서 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주 요 내 용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전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개 정 후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비 고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8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근로소득공제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근로자 스스로 판단</a:t>
                      </a:r>
                      <a:endParaRPr lang="ko-KR" altLang="en-US" sz="800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총급여액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-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비과세급여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-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근로소득공제 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= 1,500,000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원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이하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  <a:ea typeface="굴림체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err="1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인적공제에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해당되는 부양가족 조건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  <a:ea typeface="굴림체"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총 급여액 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3,333,333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원 이하  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(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근로소득금액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1,000,000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원 이하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총 급여액 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5,000,000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원 이하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근로소득금액 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1,500,000 </a:t>
                      </a:r>
                      <a:r>
                        <a:rPr lang="ko-KR" altLang="en-US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이하</a:t>
                      </a:r>
                      <a:r>
                        <a:rPr lang="en-US" altLang="ko-KR" sz="7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2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기본공제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주민등록등본 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또는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가족관계증명서</a:t>
                      </a:r>
                      <a:r>
                        <a:rPr lang="en-US" altLang="ko-KR" sz="800" b="1" kern="0" spc="0" dirty="0">
                          <a:solidFill>
                            <a:srgbClr val="333399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전 직원제출</a:t>
                      </a:r>
                      <a:r>
                        <a:rPr lang="en-US" altLang="ko-KR" sz="800" b="1" kern="0" spc="0" dirty="0">
                          <a:solidFill>
                            <a:srgbClr val="333399"/>
                          </a:solidFill>
                          <a:effectLst/>
                          <a:latin typeface="굴림체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배우자의 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연간 소득금액이 </a:t>
                      </a:r>
                      <a:r>
                        <a:rPr lang="en-US" altLang="ko-KR" sz="800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150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 이하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인 경우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 smtClean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150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동 일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9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부양가족 공제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주민등록등본 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또는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가족관계증명서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생계를 같이하는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직계존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비속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형제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자매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,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입양자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및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수급자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굴림체"/>
                        </a:rPr>
                        <a:t>: 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연간 소득금액 </a:t>
                      </a:r>
                      <a:r>
                        <a:rPr lang="en-US" altLang="ko-KR" sz="800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150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만원 </a:t>
                      </a:r>
                      <a:r>
                        <a:rPr lang="ko-KR" altLang="en-US" sz="800" kern="0" spc="0" dirty="0" err="1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이하인자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150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동 일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4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경로자우대 공제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주민등록등본 </a:t>
                      </a: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또는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가족관계증명서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기본공제자중 </a:t>
                      </a:r>
                      <a:r>
                        <a:rPr lang="en-US" altLang="ko-KR" sz="800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70</a:t>
                      </a:r>
                      <a:r>
                        <a:rPr lang="ko-KR" altLang="en-US" sz="800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 이상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인자가 있는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경우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70</a:t>
                      </a:r>
                      <a:r>
                        <a:rPr lang="ko-KR" altLang="en-US" sz="800" b="1" kern="0" spc="0" dirty="0" err="1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세이상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:1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100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동 일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의료비 경로대상자는 만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65</a:t>
                      </a:r>
                      <a:r>
                        <a:rPr lang="ko-KR" altLang="en-US" sz="800" b="1" kern="0" spc="0" dirty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세</a:t>
                      </a:r>
                      <a:r>
                        <a:rPr lang="en-US" altLang="ko-KR" sz="8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37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장애인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장애인 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기본공제대상자중 장애인이 있는 경우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1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인당 </a:t>
                      </a:r>
                      <a:r>
                        <a:rPr lang="en-US" altLang="ko-KR" sz="800" b="1" kern="0" spc="0" dirty="0">
                          <a:solidFill>
                            <a:srgbClr val="282828"/>
                          </a:solidFill>
                          <a:effectLst/>
                          <a:latin typeface="굴림체"/>
                        </a:rPr>
                        <a:t>200</a:t>
                      </a:r>
                      <a:r>
                        <a:rPr lang="ko-KR" altLang="en-US" sz="800" b="1" kern="0" spc="0" dirty="0">
                          <a:solidFill>
                            <a:srgbClr val="282828"/>
                          </a:solidFill>
                          <a:effectLst/>
                          <a:ea typeface="굴림체"/>
                        </a:rPr>
                        <a:t>만원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굴림체"/>
                          <a:ea typeface="굴림체"/>
                        </a:rPr>
                        <a:t>동 일</a:t>
                      </a:r>
                      <a:endParaRPr lang="ko-KR" altLang="en-US" sz="1000" b="1" kern="0" spc="0" dirty="0">
                        <a:solidFill>
                          <a:srgbClr val="FF0000"/>
                        </a:solidFill>
                        <a:effectLst/>
                        <a:latin typeface="굴림체"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28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부녀자 공제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주민등록등본 또는 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가족관계증명서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배우자가 있는 여성근로자</a:t>
                      </a:r>
                      <a:endParaRPr lang="en-US" altLang="ko-KR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배우자가 없는 여성근로자는 기본공제대상 부양가족이 있는 세대주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종합소득금액 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r>
                        <a:rPr lang="ko-KR" altLang="en-US" sz="8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천만원</a:t>
                      </a:r>
                      <a:r>
                        <a:rPr lang="ko-KR" altLang="en-US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 이하</a:t>
                      </a:r>
                      <a:r>
                        <a:rPr lang="en-US" altLang="ko-KR" sz="8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연 </a:t>
                      </a:r>
                      <a:r>
                        <a:rPr lang="en-US" altLang="ko-KR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 공제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rgbClr val="FF0000"/>
                          </a:solidFill>
                          <a:effectLst/>
                          <a:latin typeface="굴림체"/>
                        </a:rPr>
                        <a:t>동 일</a:t>
                      </a:r>
                      <a:endParaRPr lang="ko-KR" altLang="en-US" sz="1100" b="1" kern="0" spc="0" dirty="0">
                        <a:solidFill>
                          <a:srgbClr val="FF0000"/>
                        </a:solidFill>
                        <a:effectLst/>
                        <a:latin typeface="굴림체"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3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한부모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 공제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주민등록등본 또는 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333399"/>
                          </a:solidFill>
                          <a:effectLst/>
                          <a:ea typeface="굴림체"/>
                        </a:rPr>
                        <a:t>가족관계증명서</a:t>
                      </a:r>
                      <a:endParaRPr lang="ko-KR" altLang="en-US" sz="8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배우자가 없는 자로서 기본공제대상자인 직계비속 또는 입양자가 있는 경우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ea typeface="굴림체"/>
                        </a:rPr>
                        <a:t>부녀자공제와 중복적용 배제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연 </a:t>
                      </a:r>
                      <a:r>
                        <a:rPr lang="en-US" altLang="ko-KR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r>
                        <a:rPr lang="ko-KR" altLang="en-US" sz="800" b="1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만원 공제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FF0000"/>
                          </a:solidFill>
                          <a:effectLst/>
                          <a:ea typeface="굴림체"/>
                        </a:rPr>
                        <a:t>동 일</a:t>
                      </a:r>
                      <a:endParaRPr lang="ko-KR" altLang="en-US" sz="1000" kern="0" spc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9895" marR="49895" marT="13796" marB="1379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59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1159</Words>
  <Application>Microsoft Office PowerPoint</Application>
  <PresentationFormat>화면 슬라이드 쇼(4:3)</PresentationFormat>
  <Paragraphs>270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굴림체</vt:lpstr>
      <vt:lpstr>맑은 고딕</vt:lpstr>
      <vt:lpstr>함초롬바탕</vt:lpstr>
      <vt:lpstr>휴먼옛체</vt:lpstr>
      <vt:lpstr>Arial</vt:lpstr>
      <vt:lpstr>Office 테마</vt:lpstr>
      <vt:lpstr>2016년 연말정산 교육</vt:lpstr>
      <vt:lpstr>2016년 연말정산 일정표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각종 소득공제 요약</vt:lpstr>
      <vt:lpstr>PowerPoint 프레젠테이션</vt:lpstr>
      <vt:lpstr>PowerPoint 프레젠테이션</vt:lpstr>
      <vt:lpstr>연말정산 추가 제출서류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2015년 연말정산 교육</dc:title>
  <dc:creator>회계</dc:creator>
  <cp:lastModifiedBy>AutoBVT</cp:lastModifiedBy>
  <cp:revision>7</cp:revision>
  <dcterms:created xsi:type="dcterms:W3CDTF">2016-01-03T22:28:24Z</dcterms:created>
  <dcterms:modified xsi:type="dcterms:W3CDTF">2017-01-15T23:52:54Z</dcterms:modified>
</cp:coreProperties>
</file>